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bold.fntdata"/><Relationship Id="rId6" Type="http://schemas.openxmlformats.org/officeDocument/2006/relationships/slide" Target="slides/slide1.xml"/><Relationship Id="rId18"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b29a46a3c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b29a46a3c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29a46a3c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29a46a3c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acd2886f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acd2886f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a306d83b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a306d83b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a306d83b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a306d83b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29a46a3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29a46a3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29a46a3c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29a46a3c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acd2886f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acd2886f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a306d83b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a306d83b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a306d83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a306d83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acd2886f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acd2886f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p:nvPr/>
        </p:nvSpPr>
        <p:spPr>
          <a:xfrm>
            <a:off x="214325" y="202400"/>
            <a:ext cx="8691600" cy="4738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3"/>
          <p:cNvPicPr preferRelativeResize="0"/>
          <p:nvPr/>
        </p:nvPicPr>
        <p:blipFill rotWithShape="1">
          <a:blip r:embed="rId3">
            <a:alphaModFix amt="65000"/>
          </a:blip>
          <a:srcRect b="2780" l="17789" r="11619" t="0"/>
          <a:stretch/>
        </p:blipFill>
        <p:spPr>
          <a:xfrm>
            <a:off x="2905125" y="332850"/>
            <a:ext cx="6000751" cy="4630201"/>
          </a:xfrm>
          <a:prstGeom prst="rect">
            <a:avLst/>
          </a:prstGeom>
          <a:noFill/>
          <a:ln>
            <a:noFill/>
          </a:ln>
        </p:spPr>
      </p:pic>
      <p:sp>
        <p:nvSpPr>
          <p:cNvPr id="130" name="Google Shape;130;p13"/>
          <p:cNvSpPr txBox="1"/>
          <p:nvPr>
            <p:ph type="ctrTitle"/>
          </p:nvPr>
        </p:nvSpPr>
        <p:spPr>
          <a:xfrm>
            <a:off x="-356125" y="1025000"/>
            <a:ext cx="5313900" cy="309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3D85C6"/>
                </a:solidFill>
              </a:rPr>
              <a:t>Bagian Administrasi Kesejahteraan Rakyat</a:t>
            </a:r>
            <a:endParaRPr sz="4800">
              <a:solidFill>
                <a:srgbClr val="3D85C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2"/>
          <p:cNvPicPr preferRelativeResize="0"/>
          <p:nvPr/>
        </p:nvPicPr>
        <p:blipFill>
          <a:blip r:embed="rId3">
            <a:alphaModFix/>
          </a:blip>
          <a:stretch>
            <a:fillRect/>
          </a:stretch>
        </p:blipFill>
        <p:spPr>
          <a:xfrm>
            <a:off x="125783" y="0"/>
            <a:ext cx="8892429"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3"/>
          <p:cNvPicPr preferRelativeResize="0"/>
          <p:nvPr/>
        </p:nvPicPr>
        <p:blipFill rotWithShape="1">
          <a:blip r:embed="rId3">
            <a:alphaModFix amt="65000"/>
          </a:blip>
          <a:srcRect b="11916" l="2248" r="0" t="52404"/>
          <a:stretch/>
        </p:blipFill>
        <p:spPr>
          <a:xfrm>
            <a:off x="199850" y="3349050"/>
            <a:ext cx="8688299" cy="1557201"/>
          </a:xfrm>
          <a:prstGeom prst="rect">
            <a:avLst/>
          </a:prstGeom>
          <a:noFill/>
          <a:ln>
            <a:noFill/>
          </a:ln>
        </p:spPr>
      </p:pic>
      <p:sp>
        <p:nvSpPr>
          <p:cNvPr id="198" name="Google Shape;198;p23"/>
          <p:cNvSpPr txBox="1"/>
          <p:nvPr>
            <p:ph type="title"/>
          </p:nvPr>
        </p:nvSpPr>
        <p:spPr>
          <a:xfrm>
            <a:off x="199850" y="2238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Masa Berlaku SKBK</a:t>
            </a:r>
            <a:endParaRPr/>
          </a:p>
        </p:txBody>
      </p:sp>
      <p:sp>
        <p:nvSpPr>
          <p:cNvPr id="199" name="Google Shape;199;p23"/>
          <p:cNvSpPr txBox="1"/>
          <p:nvPr>
            <p:ph idx="1" type="body"/>
          </p:nvPr>
        </p:nvSpPr>
        <p:spPr>
          <a:xfrm>
            <a:off x="323500" y="1292350"/>
            <a:ext cx="8403900" cy="25416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Clr>
                <a:srgbClr val="000000"/>
              </a:buClr>
              <a:buSzPts val="1500"/>
              <a:buAutoNum type="arabicPeriod"/>
            </a:pPr>
            <a:r>
              <a:rPr lang="en" sz="1500">
                <a:solidFill>
                  <a:srgbClr val="000000"/>
                </a:solidFill>
              </a:rPr>
              <a:t>Pembiayaan atas fasilitas pelayanan kesehatan dengan menggunakan SKBK diberlakukan sejak pasien masuk rumah sakit.</a:t>
            </a:r>
            <a:endParaRPr sz="1500">
              <a:solidFill>
                <a:srgbClr val="000000"/>
              </a:solidFill>
            </a:endParaRPr>
          </a:p>
          <a:p>
            <a:pPr indent="-323850" lvl="0" marL="457200" rtl="0" algn="just">
              <a:spcBef>
                <a:spcPts val="0"/>
              </a:spcBef>
              <a:spcAft>
                <a:spcPts val="0"/>
              </a:spcAft>
              <a:buClr>
                <a:srgbClr val="000000"/>
              </a:buClr>
              <a:buSzPts val="1500"/>
              <a:buAutoNum type="arabicPeriod"/>
            </a:pPr>
            <a:r>
              <a:rPr lang="en" sz="1500">
                <a:solidFill>
                  <a:srgbClr val="000000"/>
                </a:solidFill>
              </a:rPr>
              <a:t>Masa berlaku SKBK paling lama 2  (dua) bulan terhitung sejak tanggal diterbitkan.</a:t>
            </a:r>
            <a:endParaRPr sz="1500">
              <a:solidFill>
                <a:srgbClr val="000000"/>
              </a:solidFill>
            </a:endParaRPr>
          </a:p>
          <a:p>
            <a:pPr indent="-323850" lvl="0" marL="457200" rtl="0" algn="just">
              <a:spcBef>
                <a:spcPts val="0"/>
              </a:spcBef>
              <a:spcAft>
                <a:spcPts val="0"/>
              </a:spcAft>
              <a:buClr>
                <a:srgbClr val="000000"/>
              </a:buClr>
              <a:buSzPts val="1500"/>
              <a:buAutoNum type="arabicPeriod"/>
            </a:pPr>
            <a:r>
              <a:rPr lang="en" sz="1500">
                <a:solidFill>
                  <a:srgbClr val="000000"/>
                </a:solidFill>
              </a:rPr>
              <a:t>SKBK hanya dapat diterbitkan 1 (satu) kali dan tidak dapat diperpanjang, kecuali :</a:t>
            </a:r>
            <a:endParaRPr sz="1500">
              <a:solidFill>
                <a:srgbClr val="000000"/>
              </a:solidFill>
            </a:endParaRPr>
          </a:p>
          <a:p>
            <a:pPr indent="-323850" lvl="0" marL="914400" rtl="0" algn="just">
              <a:spcBef>
                <a:spcPts val="0"/>
              </a:spcBef>
              <a:spcAft>
                <a:spcPts val="0"/>
              </a:spcAft>
              <a:buClr>
                <a:srgbClr val="000000"/>
              </a:buClr>
              <a:buSzPts val="1500"/>
              <a:buAutoNum type="alphaLcParenR"/>
            </a:pPr>
            <a:r>
              <a:rPr lang="en" sz="1500">
                <a:solidFill>
                  <a:srgbClr val="000000"/>
                </a:solidFill>
              </a:rPr>
              <a:t>Belum terdaftar sebagai Peserta BPJS Kesehatan dikarenakan gagal migrasi oleh BPJS Kesehatan dan/atau,</a:t>
            </a:r>
            <a:endParaRPr sz="1500">
              <a:solidFill>
                <a:srgbClr val="000000"/>
              </a:solidFill>
            </a:endParaRPr>
          </a:p>
          <a:p>
            <a:pPr indent="-323850" lvl="0" marL="914400" rtl="0" algn="just">
              <a:spcBef>
                <a:spcPts val="0"/>
              </a:spcBef>
              <a:spcAft>
                <a:spcPts val="0"/>
              </a:spcAft>
              <a:buClr>
                <a:srgbClr val="000000"/>
              </a:buClr>
              <a:buSzPts val="1500"/>
              <a:buAutoNum type="alphaLcParenR"/>
            </a:pPr>
            <a:r>
              <a:rPr lang="en" sz="1500">
                <a:solidFill>
                  <a:srgbClr val="000000"/>
                </a:solidFill>
              </a:rPr>
              <a:t>Peserta BPJS Kesehatan yang kepesertaannya tidak aktif.</a:t>
            </a:r>
            <a:endParaRPr sz="1500">
              <a:solidFill>
                <a:srgbClr val="000000"/>
              </a:solidFill>
            </a:endParaRPr>
          </a:p>
        </p:txBody>
      </p:sp>
      <p:sp>
        <p:nvSpPr>
          <p:cNvPr id="200" name="Google Shape;200;p23"/>
          <p:cNvSpPr txBox="1"/>
          <p:nvPr/>
        </p:nvSpPr>
        <p:spPr>
          <a:xfrm>
            <a:off x="199850" y="744625"/>
            <a:ext cx="60585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Berdasarkan </a:t>
            </a:r>
            <a:r>
              <a:rPr b="1" lang="en">
                <a:latin typeface="Calibri"/>
                <a:ea typeface="Calibri"/>
                <a:cs typeface="Calibri"/>
                <a:sym typeface="Calibri"/>
              </a:rPr>
              <a:t>Peraturan Walikota Surabaya Nomor 59 Tahun 2020 Pasal</a:t>
            </a:r>
            <a:r>
              <a:rPr lang="en">
                <a:latin typeface="Calibri"/>
                <a:ea typeface="Calibri"/>
                <a:cs typeface="Calibri"/>
                <a:sym typeface="Calibri"/>
              </a:rPr>
              <a:t> </a:t>
            </a:r>
            <a:r>
              <a:rPr b="1" lang="en">
                <a:latin typeface="Calibri"/>
                <a:ea typeface="Calibri"/>
                <a:cs typeface="Calibri"/>
                <a:sym typeface="Calibri"/>
              </a:rPr>
              <a:t>5A</a:t>
            </a:r>
            <a:endParaRPr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2487150" y="2094450"/>
            <a:ext cx="4169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Terimakasih</a:t>
            </a:r>
            <a:endParaRPr sz="5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4"/>
          <p:cNvPicPr preferRelativeResize="0"/>
          <p:nvPr/>
        </p:nvPicPr>
        <p:blipFill>
          <a:blip r:embed="rId3">
            <a:alphaModFix amt="41000"/>
          </a:blip>
          <a:stretch>
            <a:fillRect/>
          </a:stretch>
        </p:blipFill>
        <p:spPr>
          <a:xfrm>
            <a:off x="845888" y="2432225"/>
            <a:ext cx="7452224" cy="2523150"/>
          </a:xfrm>
          <a:prstGeom prst="rect">
            <a:avLst/>
          </a:prstGeom>
          <a:noFill/>
          <a:ln>
            <a:noFill/>
          </a:ln>
        </p:spPr>
      </p:pic>
      <p:sp>
        <p:nvSpPr>
          <p:cNvPr id="136" name="Google Shape;136;p14"/>
          <p:cNvSpPr txBox="1"/>
          <p:nvPr>
            <p:ph type="title"/>
          </p:nvPr>
        </p:nvSpPr>
        <p:spPr>
          <a:xfrm>
            <a:off x="196000" y="201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Masalah Kesehatan di Kota Surabaya</a:t>
            </a:r>
            <a:endParaRPr/>
          </a:p>
        </p:txBody>
      </p:sp>
      <p:sp>
        <p:nvSpPr>
          <p:cNvPr id="137" name="Google Shape;137;p14"/>
          <p:cNvSpPr txBox="1"/>
          <p:nvPr/>
        </p:nvSpPr>
        <p:spPr>
          <a:xfrm>
            <a:off x="819150" y="1151550"/>
            <a:ext cx="7505700" cy="706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500">
                <a:latin typeface="Calibri"/>
                <a:ea typeface="Calibri"/>
                <a:cs typeface="Calibri"/>
                <a:sym typeface="Calibri"/>
              </a:rPr>
              <a:t>Masyarakat Surabaya ditengah pandemi COVID-19.</a:t>
            </a:r>
            <a:endParaRPr sz="1500">
              <a:latin typeface="Calibri"/>
              <a:ea typeface="Calibri"/>
              <a:cs typeface="Calibri"/>
              <a:sym typeface="Calibri"/>
            </a:endParaRPr>
          </a:p>
          <a:p>
            <a:pPr indent="0" lvl="0" marL="0" rtl="0" algn="just">
              <a:spcBef>
                <a:spcPts val="0"/>
              </a:spcBef>
              <a:spcAft>
                <a:spcPts val="0"/>
              </a:spcAft>
              <a:buNone/>
            </a:pPr>
            <a:r>
              <a:t/>
            </a:r>
            <a:endParaRPr sz="1500">
              <a:latin typeface="Calibri"/>
              <a:ea typeface="Calibri"/>
              <a:cs typeface="Calibri"/>
              <a:sym typeface="Calibri"/>
            </a:endParaRPr>
          </a:p>
          <a:p>
            <a:pPr indent="0" lvl="0" marL="0" rtl="0" algn="just">
              <a:spcBef>
                <a:spcPts val="0"/>
              </a:spcBef>
              <a:spcAft>
                <a:spcPts val="0"/>
              </a:spcAft>
              <a:buNone/>
            </a:pPr>
            <a:r>
              <a:rPr lang="en" sz="1500">
                <a:latin typeface="Calibri"/>
                <a:ea typeface="Calibri"/>
                <a:cs typeface="Calibri"/>
                <a:sym typeface="Calibri"/>
              </a:rPr>
              <a:t>Masalah kesehatan di Surabaya saat ini menjadi fokus utama pemerintah. Dalam keadaan bencana seperti ini, kesehatan menjadi sangat penting bagi masyarakat mengingat bertambahnya penderita COVID-19 di Surabaya. Masalah ini dapat berpengaruh pada berbagai aspek kehidupan. </a:t>
            </a:r>
            <a:endParaRPr sz="15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5"/>
          <p:cNvPicPr preferRelativeResize="0"/>
          <p:nvPr/>
        </p:nvPicPr>
        <p:blipFill>
          <a:blip r:embed="rId3">
            <a:alphaModFix amt="23000"/>
          </a:blip>
          <a:stretch>
            <a:fillRect/>
          </a:stretch>
        </p:blipFill>
        <p:spPr>
          <a:xfrm>
            <a:off x="1407375" y="2571750"/>
            <a:ext cx="6108398" cy="2341774"/>
          </a:xfrm>
          <a:prstGeom prst="rect">
            <a:avLst/>
          </a:prstGeom>
          <a:noFill/>
          <a:ln>
            <a:noFill/>
          </a:ln>
        </p:spPr>
      </p:pic>
      <p:sp>
        <p:nvSpPr>
          <p:cNvPr id="143" name="Google Shape;143;p15"/>
          <p:cNvSpPr txBox="1"/>
          <p:nvPr>
            <p:ph type="title"/>
          </p:nvPr>
        </p:nvSpPr>
        <p:spPr>
          <a:xfrm>
            <a:off x="196000" y="201400"/>
            <a:ext cx="84792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Peran Bagian Administrasi Kesejahteraan Rakyat</a:t>
            </a:r>
            <a:endParaRPr sz="2800"/>
          </a:p>
        </p:txBody>
      </p:sp>
      <p:sp>
        <p:nvSpPr>
          <p:cNvPr id="144" name="Google Shape;144;p15"/>
          <p:cNvSpPr txBox="1"/>
          <p:nvPr>
            <p:ph idx="1" type="body"/>
          </p:nvPr>
        </p:nvSpPr>
        <p:spPr>
          <a:xfrm>
            <a:off x="480775" y="972750"/>
            <a:ext cx="8270700" cy="3508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500">
                <a:solidFill>
                  <a:srgbClr val="000000"/>
                </a:solidFill>
                <a:highlight>
                  <a:srgbClr val="FFFFFF"/>
                </a:highlight>
              </a:rPr>
              <a:t>Berdasarkan Peraturan Walikota Surabaya Nomor 43 Tahun 2011 tentang Rincian Tugas dan Fungsi Sekretariat Daerah, Bagian Administrasi Kesejahteraan Rakyat mempunyai tugas pokok dan fungsi </a:t>
            </a:r>
            <a:r>
              <a:rPr b="1" lang="en" sz="1500">
                <a:solidFill>
                  <a:srgbClr val="000000"/>
                </a:solidFill>
                <a:highlight>
                  <a:srgbClr val="FFFFFF"/>
                </a:highlight>
              </a:rPr>
              <a:t>melaksanakan sebagian tugas</a:t>
            </a:r>
            <a:r>
              <a:rPr lang="en" sz="1500">
                <a:solidFill>
                  <a:srgbClr val="000000"/>
                </a:solidFill>
                <a:highlight>
                  <a:srgbClr val="FFFFFF"/>
                </a:highlight>
              </a:rPr>
              <a:t> di bidang kesejahteraan rakyat, salah satunya :</a:t>
            </a:r>
            <a:endParaRPr sz="1500">
              <a:solidFill>
                <a:srgbClr val="000000"/>
              </a:solidFill>
              <a:highlight>
                <a:srgbClr val="FFFFFF"/>
              </a:highlight>
            </a:endParaRPr>
          </a:p>
          <a:p>
            <a:pPr indent="-323850" lvl="0" marL="457200" marR="101600" rtl="0" algn="just">
              <a:spcBef>
                <a:spcPts val="1600"/>
              </a:spcBef>
              <a:spcAft>
                <a:spcPts val="0"/>
              </a:spcAft>
              <a:buClr>
                <a:srgbClr val="000000"/>
              </a:buClr>
              <a:buSzPts val="1500"/>
              <a:buChar char="-"/>
            </a:pPr>
            <a:r>
              <a:rPr lang="en" sz="1500">
                <a:solidFill>
                  <a:srgbClr val="000000"/>
                </a:solidFill>
                <a:highlight>
                  <a:srgbClr val="FFFFFF"/>
                </a:highlight>
              </a:rPr>
              <a:t>Penyelenggaraan penelitian dan pengembangan kesehatan yang mendukung perumusan kebijakan kota. Sehingga Bagian Administrasi Kesejahteraan Rakyat dapat berperan dalam menjembatani pelayanan kesehatan bagi masyarakat, salah satunya melalui </a:t>
            </a:r>
            <a:r>
              <a:rPr b="1" lang="en" sz="1500">
                <a:solidFill>
                  <a:srgbClr val="000000"/>
                </a:solidFill>
                <a:highlight>
                  <a:srgbClr val="FFFFFF"/>
                </a:highlight>
              </a:rPr>
              <a:t>SKBK (Surat Keterangan Bantuan Kesehatan)</a:t>
            </a:r>
            <a:r>
              <a:rPr lang="en" sz="1500">
                <a:solidFill>
                  <a:srgbClr val="000000"/>
                </a:solidFill>
                <a:highlight>
                  <a:srgbClr val="FFFFFF"/>
                </a:highlight>
              </a:rPr>
              <a:t>.</a:t>
            </a:r>
            <a:endParaRPr sz="1500">
              <a:solidFill>
                <a:srgbClr val="000000"/>
              </a:solidFill>
              <a:highlight>
                <a:srgbClr val="FFFFFF"/>
              </a:highlight>
            </a:endParaRPr>
          </a:p>
        </p:txBody>
      </p:sp>
      <p:sp>
        <p:nvSpPr>
          <p:cNvPr id="145" name="Google Shape;145;p15"/>
          <p:cNvSpPr txBox="1"/>
          <p:nvPr/>
        </p:nvSpPr>
        <p:spPr>
          <a:xfrm>
            <a:off x="6197675" y="4585325"/>
            <a:ext cx="2816700" cy="3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Sumber : https://kesra.surabaya.go.id/?p=tupoksi</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196000" y="201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Latar Belakang SKBK</a:t>
            </a:r>
            <a:endParaRPr/>
          </a:p>
        </p:txBody>
      </p:sp>
      <p:sp>
        <p:nvSpPr>
          <p:cNvPr id="151" name="Google Shape;151;p16"/>
          <p:cNvSpPr txBox="1"/>
          <p:nvPr>
            <p:ph idx="1" type="body"/>
          </p:nvPr>
        </p:nvSpPr>
        <p:spPr>
          <a:xfrm>
            <a:off x="541950" y="941175"/>
            <a:ext cx="8060100" cy="3508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rgbClr val="000000"/>
                </a:solidFill>
              </a:rPr>
              <a:t>Penduduk Kota Surabaya adalah masyarakat yang mempunyai identitas kependudukan Kota Surabaya berupa Kartu Tanda Penduduk (KTP) dan atau Kartu Keluarga (KK) serta bersedia dibiayai oleh Pemerintah Kota Surabaya dalam Program Jaminan Kesehatan dengan didaftarkan sebagai peserta BPJS Kesehatan Kelas III.</a:t>
            </a:r>
            <a:endParaRPr sz="1400">
              <a:solidFill>
                <a:srgbClr val="000000"/>
              </a:solidFill>
            </a:endParaRPr>
          </a:p>
          <a:p>
            <a:pPr indent="0" lvl="0" marL="0" rtl="0" algn="just">
              <a:spcBef>
                <a:spcPts val="1600"/>
              </a:spcBef>
              <a:spcAft>
                <a:spcPts val="0"/>
              </a:spcAft>
              <a:buNone/>
            </a:pPr>
            <a:r>
              <a:rPr lang="en" sz="1400">
                <a:solidFill>
                  <a:srgbClr val="000000"/>
                </a:solidFill>
              </a:rPr>
              <a:t>Surat Keterangan Bantuan Kesehatan yang selanjutnya disingkat </a:t>
            </a:r>
            <a:r>
              <a:rPr lang="en" sz="1400">
                <a:solidFill>
                  <a:srgbClr val="000000"/>
                </a:solidFill>
              </a:rPr>
              <a:t>SKBK adalah surat yang menerangkan bahwa Penduduk Kota Surabaya tersebut merupakan Kelompok Masyarakat Tertentu atau Penderita Katastropis sehingga berhak mendapatkan layanan kesehatan.</a:t>
            </a:r>
            <a:endParaRPr sz="1400">
              <a:solidFill>
                <a:srgbClr val="000000"/>
              </a:solidFill>
            </a:endParaRPr>
          </a:p>
          <a:p>
            <a:pPr indent="0" lvl="0" marL="0" rtl="0" algn="just">
              <a:spcBef>
                <a:spcPts val="1600"/>
              </a:spcBef>
              <a:spcAft>
                <a:spcPts val="0"/>
              </a:spcAft>
              <a:buNone/>
            </a:pPr>
            <a:r>
              <a:rPr lang="en" sz="1400">
                <a:solidFill>
                  <a:srgbClr val="000000"/>
                </a:solidFill>
              </a:rPr>
              <a:t>SKBK memiliki tujuan untuk meningkatkan derajat kesehatan masyarakat kota Surabaya.</a:t>
            </a:r>
            <a:endParaRPr sz="1400">
              <a:solidFill>
                <a:srgbClr val="000000"/>
              </a:solidFill>
            </a:endParaRPr>
          </a:p>
          <a:p>
            <a:pPr indent="0" lvl="0" marL="0" rtl="0" algn="just">
              <a:spcBef>
                <a:spcPts val="1600"/>
              </a:spcBef>
              <a:spcAft>
                <a:spcPts val="0"/>
              </a:spcAft>
              <a:buNone/>
            </a:pPr>
            <a:r>
              <a:rPr lang="en" sz="1400">
                <a:solidFill>
                  <a:srgbClr val="000000"/>
                </a:solidFill>
              </a:rPr>
              <a:t>Pemohon SKBK adalah </a:t>
            </a:r>
            <a:r>
              <a:rPr lang="en" sz="1400">
                <a:solidFill>
                  <a:srgbClr val="000000"/>
                </a:solidFill>
              </a:rPr>
              <a:t>Penduduk Kota Surabaya yan</a:t>
            </a:r>
            <a:r>
              <a:rPr lang="en" sz="1400">
                <a:solidFill>
                  <a:srgbClr val="000000"/>
                </a:solidFill>
              </a:rPr>
              <a:t>g mempunyai Kartu Tanda Penduduk (KTP) dan/atau Kartu Keluarga (KK) yang memenuhi kriteria untuk mendapatkan Surat Keterangan Bantuan Kesehatan.</a:t>
            </a:r>
            <a:endParaRPr sz="1400">
              <a:solidFill>
                <a:srgbClr val="000000"/>
              </a:solidFill>
            </a:endParaRPr>
          </a:p>
          <a:p>
            <a:pPr indent="0" lvl="0" marL="0" rtl="0" algn="just">
              <a:spcBef>
                <a:spcPts val="1600"/>
              </a:spcBef>
              <a:spcAft>
                <a:spcPts val="0"/>
              </a:spcAft>
              <a:buNone/>
            </a:pPr>
            <a:r>
              <a:rPr lang="en" sz="1400">
                <a:solidFill>
                  <a:srgbClr val="000000"/>
                </a:solidFill>
              </a:rPr>
              <a:t>Katastropis adalah penyakit yang karena terapinya memerlukan keahlian khusus, menggunakan alat kesehatan canggih dan/atau memerlukan pelayanan kesehatan seumur hidup.</a:t>
            </a:r>
            <a:endParaRPr sz="1400">
              <a:solidFill>
                <a:srgbClr val="000000"/>
              </a:solidFill>
            </a:endParaRPr>
          </a:p>
          <a:p>
            <a:pPr indent="0" lvl="0" marL="0" rtl="0" algn="just">
              <a:spcBef>
                <a:spcPts val="1600"/>
              </a:spcBef>
              <a:spcAft>
                <a:spcPts val="1600"/>
              </a:spcAft>
              <a:buNone/>
            </a:pPr>
            <a:r>
              <a:t/>
            </a:r>
            <a:endParaRPr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7"/>
          <p:cNvPicPr preferRelativeResize="0"/>
          <p:nvPr/>
        </p:nvPicPr>
        <p:blipFill rotWithShape="1">
          <a:blip r:embed="rId3">
            <a:alphaModFix amt="10000"/>
          </a:blip>
          <a:srcRect b="1370" l="24167" r="0" t="0"/>
          <a:stretch/>
        </p:blipFill>
        <p:spPr>
          <a:xfrm>
            <a:off x="2756175" y="307600"/>
            <a:ext cx="6173974" cy="4646574"/>
          </a:xfrm>
          <a:prstGeom prst="rect">
            <a:avLst/>
          </a:prstGeom>
          <a:noFill/>
          <a:ln>
            <a:noFill/>
          </a:ln>
        </p:spPr>
      </p:pic>
      <p:sp>
        <p:nvSpPr>
          <p:cNvPr id="157" name="Google Shape;157;p17"/>
          <p:cNvSpPr txBox="1"/>
          <p:nvPr>
            <p:ph type="title"/>
          </p:nvPr>
        </p:nvSpPr>
        <p:spPr>
          <a:xfrm>
            <a:off x="191825" y="2254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Dasar Hukum</a:t>
            </a:r>
            <a:endParaRPr/>
          </a:p>
        </p:txBody>
      </p:sp>
      <p:sp>
        <p:nvSpPr>
          <p:cNvPr id="158" name="Google Shape;158;p17"/>
          <p:cNvSpPr txBox="1"/>
          <p:nvPr>
            <p:ph idx="1" type="body"/>
          </p:nvPr>
        </p:nvSpPr>
        <p:spPr>
          <a:xfrm>
            <a:off x="202400" y="1180025"/>
            <a:ext cx="7505700" cy="24480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Clr>
                <a:srgbClr val="000000"/>
              </a:buClr>
              <a:buSzPts val="1500"/>
              <a:buAutoNum type="arabicPeriod"/>
            </a:pPr>
            <a:r>
              <a:rPr lang="en" sz="1500">
                <a:solidFill>
                  <a:srgbClr val="000000"/>
                </a:solidFill>
              </a:rPr>
              <a:t>Peraturan Walikota Surabaya Nomor 67 tahun 2019 tentang Pembiayaan Program Jaminan Kesehatan Bagi Penduduk Kota Surabaya yang Dibiayai oleh Anggaran Pendapatan dan Belanja Daerah Kota Surabaya.</a:t>
            </a:r>
            <a:endParaRPr sz="1500">
              <a:solidFill>
                <a:srgbClr val="000000"/>
              </a:solidFill>
            </a:endParaRPr>
          </a:p>
          <a:p>
            <a:pPr indent="0" lvl="0" marL="0" rtl="0" algn="just">
              <a:lnSpc>
                <a:spcPct val="100000"/>
              </a:lnSpc>
              <a:spcBef>
                <a:spcPts val="1600"/>
              </a:spcBef>
              <a:spcAft>
                <a:spcPts val="0"/>
              </a:spcAft>
              <a:buNone/>
            </a:pPr>
            <a:r>
              <a:t/>
            </a:r>
            <a:endParaRPr sz="100">
              <a:solidFill>
                <a:srgbClr val="000000"/>
              </a:solidFill>
            </a:endParaRPr>
          </a:p>
          <a:p>
            <a:pPr indent="-323850" lvl="0" marL="457200" rtl="0" algn="just">
              <a:spcBef>
                <a:spcPts val="1600"/>
              </a:spcBef>
              <a:spcAft>
                <a:spcPts val="0"/>
              </a:spcAft>
              <a:buClr>
                <a:srgbClr val="000000"/>
              </a:buClr>
              <a:buSzPts val="1500"/>
              <a:buAutoNum type="arabicPeriod"/>
            </a:pPr>
            <a:r>
              <a:rPr lang="en" sz="1500">
                <a:solidFill>
                  <a:srgbClr val="000000"/>
                </a:solidFill>
              </a:rPr>
              <a:t>Peraturan Walikota Surabaya Nomor 59 tahun 2020 tentang Perubahan Keempat Atas Peraturan Walikota Nomor 25 Tahun 2017 tentang Pembiayaan Program </a:t>
            </a:r>
            <a:r>
              <a:rPr lang="en" sz="1500">
                <a:solidFill>
                  <a:srgbClr val="000000"/>
                </a:solidFill>
              </a:rPr>
              <a:t>Jaminan Kesehatan Bagi Penduduk Kota Surabaya yang Dibiayai oleh Anggaran Pendapatan dan Belanja Daerah Kota Surabaya.</a:t>
            </a:r>
            <a:endParaRPr sz="15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171450" y="1502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Ketentuan Umum</a:t>
            </a:r>
            <a:endParaRPr/>
          </a:p>
        </p:txBody>
      </p:sp>
      <p:sp>
        <p:nvSpPr>
          <p:cNvPr id="164" name="Google Shape;164;p18"/>
          <p:cNvSpPr txBox="1"/>
          <p:nvPr>
            <p:ph idx="1" type="body"/>
          </p:nvPr>
        </p:nvSpPr>
        <p:spPr>
          <a:xfrm>
            <a:off x="223825" y="1104875"/>
            <a:ext cx="8551200" cy="35625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b="1" lang="en" sz="1400"/>
              <a:t>Katastropis</a:t>
            </a:r>
            <a:r>
              <a:rPr lang="en" sz="1400"/>
              <a:t> adalah penyakit yang karena terapinya memerlukan keahlian khusus, menggunakan alat kesehatan canggih dan/atau memerlukan pelayanan kesehatan seumur hidup.</a:t>
            </a:r>
            <a:endParaRPr sz="1400"/>
          </a:p>
          <a:p>
            <a:pPr indent="-317500" lvl="0" marL="457200" rtl="0" algn="just">
              <a:spcBef>
                <a:spcPts val="0"/>
              </a:spcBef>
              <a:spcAft>
                <a:spcPts val="0"/>
              </a:spcAft>
              <a:buSzPts val="1400"/>
              <a:buChar char="●"/>
            </a:pPr>
            <a:r>
              <a:rPr b="1" lang="en" sz="1400"/>
              <a:t>Kelompok Masyarakat Tertentu </a:t>
            </a:r>
            <a:r>
              <a:rPr lang="en" sz="1400"/>
              <a:t>adalah kelompok Masyarakat Surabaya yang diatur dalam Peraturan Walikota Surabaya Nomor 25 Tahun 2017 tentang Pembiayaan Program Jaminan Kesehatan bagi Penduduk Kota Surabaya yang dibiayai oleh Anggaran Pendapatan dan Belanja Daerah Kota Surabaya.</a:t>
            </a:r>
            <a:endParaRPr sz="1400"/>
          </a:p>
          <a:p>
            <a:pPr indent="-317500" lvl="0" marL="457200" rtl="0" algn="just">
              <a:spcBef>
                <a:spcPts val="0"/>
              </a:spcBef>
              <a:spcAft>
                <a:spcPts val="0"/>
              </a:spcAft>
              <a:buSzPts val="1400"/>
              <a:buChar char="●"/>
            </a:pPr>
            <a:r>
              <a:rPr b="1" lang="en" sz="1400"/>
              <a:t>SKBK (Surat Keterangan Bantuan Kesehatan) </a:t>
            </a:r>
            <a:r>
              <a:rPr lang="en" sz="1400"/>
              <a:t>surat yang menerangkan bahwa Penduduk Kota Surabaya tersebut merupakan Kelompok Masyarakat Tertentu atau Penderita Katastropis sehingga berhak mendapatkan layanan.</a:t>
            </a:r>
            <a:endParaRPr sz="1400"/>
          </a:p>
          <a:p>
            <a:pPr indent="-317500" lvl="0" marL="457200" rtl="0" algn="just">
              <a:spcBef>
                <a:spcPts val="0"/>
              </a:spcBef>
              <a:spcAft>
                <a:spcPts val="0"/>
              </a:spcAft>
              <a:buSzPts val="1400"/>
              <a:buChar char="●"/>
            </a:pPr>
            <a:r>
              <a:rPr b="1" lang="en" sz="1400"/>
              <a:t>Epemutakhirandata.surabaya.go.id </a:t>
            </a:r>
            <a:r>
              <a:rPr lang="en" sz="1400"/>
              <a:t>adalah sistem informasi aplikasi berbasis website yang digunakan untuk melakukan pengumpulan, pengolahan, pemanfaatan dan pelaporan Data Kelompok Masyarakat tertentu atau Penderita Katastropis.</a:t>
            </a:r>
            <a:endParaRPr sz="1400"/>
          </a:p>
          <a:p>
            <a:pPr indent="-317500" lvl="0" marL="457200" rtl="0" algn="just">
              <a:spcBef>
                <a:spcPts val="0"/>
              </a:spcBef>
              <a:spcAft>
                <a:spcPts val="0"/>
              </a:spcAft>
              <a:buSzPts val="1400"/>
              <a:buChar char="●"/>
            </a:pPr>
            <a:r>
              <a:rPr b="1" lang="en" sz="1400"/>
              <a:t>Fasilitas Pelayanan Kesehatan</a:t>
            </a:r>
            <a:r>
              <a:rPr lang="en" sz="1400"/>
              <a:t> adalah Puskesmas dan Rumah Sakit Umum Daerah Kota Surabaya serta Rumah Sakit yang bekerja sama dengan Pemerintah Kota Surabaya dalam pelayanan kesehatan bagi Penduduk Kota Surabaya yang belum mempunyai jaminan kesehatan.</a:t>
            </a:r>
            <a:endParaRPr sz="1400"/>
          </a:p>
        </p:txBody>
      </p:sp>
      <p:sp>
        <p:nvSpPr>
          <p:cNvPr id="165" name="Google Shape;165;p18"/>
          <p:cNvSpPr txBox="1"/>
          <p:nvPr/>
        </p:nvSpPr>
        <p:spPr>
          <a:xfrm>
            <a:off x="171100" y="654950"/>
            <a:ext cx="55557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Berdasarkan </a:t>
            </a:r>
            <a:r>
              <a:rPr b="1" lang="en">
                <a:latin typeface="Calibri"/>
                <a:ea typeface="Calibri"/>
                <a:cs typeface="Calibri"/>
                <a:sym typeface="Calibri"/>
              </a:rPr>
              <a:t>Peraturan Walikota Surabaya Nomor 59 Tahun 2020 Pasal</a:t>
            </a:r>
            <a:r>
              <a:rPr lang="en">
                <a:latin typeface="Calibri"/>
                <a:ea typeface="Calibri"/>
                <a:cs typeface="Calibri"/>
                <a:sym typeface="Calibri"/>
              </a:rPr>
              <a:t> </a:t>
            </a:r>
            <a:r>
              <a:rPr b="1" lang="en">
                <a:latin typeface="Calibri"/>
                <a:ea typeface="Calibri"/>
                <a:cs typeface="Calibri"/>
                <a:sym typeface="Calibri"/>
              </a:rPr>
              <a:t>1</a:t>
            </a:r>
            <a:endParaRPr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nvSpPr>
        <p:spPr>
          <a:xfrm>
            <a:off x="171100" y="1202075"/>
            <a:ext cx="8944200" cy="1152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Calibri"/>
                <a:ea typeface="Calibri"/>
                <a:cs typeface="Calibri"/>
                <a:sym typeface="Calibri"/>
              </a:rPr>
              <a:t>(1)	Pemerintah Daerah berwenang mendaftarkan dan membiayai iuran jaminan kesehatan kepada BPJS Kesehatan bagi penduduk yang termasuk dalam kelompok tertentu beserta keluarga sebagaimana tercantum dalam Kartu Keluarga (KK).</a:t>
            </a:r>
            <a:endParaRPr>
              <a:latin typeface="Calibri"/>
              <a:ea typeface="Calibri"/>
              <a:cs typeface="Calibri"/>
              <a:sym typeface="Calibri"/>
            </a:endParaRPr>
          </a:p>
          <a:p>
            <a:pPr indent="0" lvl="0" marL="0" rtl="0" algn="just">
              <a:spcBef>
                <a:spcPts val="0"/>
              </a:spcBef>
              <a:spcAft>
                <a:spcPts val="0"/>
              </a:spcAft>
              <a:buNone/>
            </a:pPr>
            <a:r>
              <a:t/>
            </a:r>
            <a:endParaRPr>
              <a:latin typeface="Calibri"/>
              <a:ea typeface="Calibri"/>
              <a:cs typeface="Calibri"/>
              <a:sym typeface="Calibri"/>
            </a:endParaRPr>
          </a:p>
          <a:p>
            <a:pPr indent="0" lvl="0" marL="0" rtl="0" algn="just">
              <a:spcBef>
                <a:spcPts val="0"/>
              </a:spcBef>
              <a:spcAft>
                <a:spcPts val="0"/>
              </a:spcAft>
              <a:buNone/>
            </a:pPr>
            <a:r>
              <a:rPr lang="en">
                <a:latin typeface="Calibri"/>
                <a:ea typeface="Calibri"/>
                <a:cs typeface="Calibri"/>
                <a:sym typeface="Calibri"/>
              </a:rPr>
              <a:t>(2)	Penduduk yang termasuk dalam kelompok tertentu sebagaimana dimaksud pada ayat (1), meliput :</a:t>
            </a:r>
            <a:endParaRPr>
              <a:latin typeface="Calibri"/>
              <a:ea typeface="Calibri"/>
              <a:cs typeface="Calibri"/>
              <a:sym typeface="Calibri"/>
            </a:endParaRPr>
          </a:p>
        </p:txBody>
      </p:sp>
      <p:sp>
        <p:nvSpPr>
          <p:cNvPr id="171" name="Google Shape;171;p19"/>
          <p:cNvSpPr txBox="1"/>
          <p:nvPr>
            <p:ph type="title"/>
          </p:nvPr>
        </p:nvSpPr>
        <p:spPr>
          <a:xfrm>
            <a:off x="132300" y="1517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Kelompok Masyarakat Tertentu</a:t>
            </a:r>
            <a:endParaRPr/>
          </a:p>
        </p:txBody>
      </p:sp>
      <p:sp>
        <p:nvSpPr>
          <p:cNvPr id="172" name="Google Shape;172;p19"/>
          <p:cNvSpPr txBox="1"/>
          <p:nvPr/>
        </p:nvSpPr>
        <p:spPr>
          <a:xfrm>
            <a:off x="171100" y="654950"/>
            <a:ext cx="69489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Berdasarkan </a:t>
            </a:r>
            <a:r>
              <a:rPr b="1" lang="en">
                <a:latin typeface="Calibri"/>
                <a:ea typeface="Calibri"/>
                <a:cs typeface="Calibri"/>
                <a:sym typeface="Calibri"/>
              </a:rPr>
              <a:t>Peraturan Walikota Surabaya Nomor 59 Tahun 2020 Pasal</a:t>
            </a:r>
            <a:r>
              <a:rPr lang="en">
                <a:latin typeface="Calibri"/>
                <a:ea typeface="Calibri"/>
                <a:cs typeface="Calibri"/>
                <a:sym typeface="Calibri"/>
              </a:rPr>
              <a:t> </a:t>
            </a:r>
            <a:r>
              <a:rPr b="1" lang="en">
                <a:latin typeface="Calibri"/>
                <a:ea typeface="Calibri"/>
                <a:cs typeface="Calibri"/>
                <a:sym typeface="Calibri"/>
              </a:rPr>
              <a:t>2</a:t>
            </a:r>
            <a:endParaRPr b="1">
              <a:latin typeface="Calibri"/>
              <a:ea typeface="Calibri"/>
              <a:cs typeface="Calibri"/>
              <a:sym typeface="Calibri"/>
            </a:endParaRPr>
          </a:p>
        </p:txBody>
      </p:sp>
      <p:pic>
        <p:nvPicPr>
          <p:cNvPr id="173" name="Google Shape;173;p19"/>
          <p:cNvPicPr preferRelativeResize="0"/>
          <p:nvPr/>
        </p:nvPicPr>
        <p:blipFill rotWithShape="1">
          <a:blip r:embed="rId3">
            <a:alphaModFix/>
          </a:blip>
          <a:srcRect b="6397" l="1502" r="2186" t="3876"/>
          <a:stretch/>
        </p:blipFill>
        <p:spPr>
          <a:xfrm>
            <a:off x="285750" y="2521750"/>
            <a:ext cx="8512975" cy="209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32300" y="1517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Kelompok Masyarakat Tertentu</a:t>
            </a:r>
            <a:endParaRPr/>
          </a:p>
        </p:txBody>
      </p:sp>
      <p:sp>
        <p:nvSpPr>
          <p:cNvPr id="179" name="Google Shape;179;p20"/>
          <p:cNvSpPr txBox="1"/>
          <p:nvPr/>
        </p:nvSpPr>
        <p:spPr>
          <a:xfrm>
            <a:off x="171100" y="654950"/>
            <a:ext cx="69489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Berdasarkan </a:t>
            </a:r>
            <a:r>
              <a:rPr b="1" lang="en">
                <a:latin typeface="Calibri"/>
                <a:ea typeface="Calibri"/>
                <a:cs typeface="Calibri"/>
                <a:sym typeface="Calibri"/>
              </a:rPr>
              <a:t>Peraturan Walikota Surabaya Nomor 59 Tahun 2020 Pasal</a:t>
            </a:r>
            <a:r>
              <a:rPr lang="en">
                <a:latin typeface="Calibri"/>
                <a:ea typeface="Calibri"/>
                <a:cs typeface="Calibri"/>
                <a:sym typeface="Calibri"/>
              </a:rPr>
              <a:t> </a:t>
            </a:r>
            <a:r>
              <a:rPr b="1" lang="en">
                <a:latin typeface="Calibri"/>
                <a:ea typeface="Calibri"/>
                <a:cs typeface="Calibri"/>
                <a:sym typeface="Calibri"/>
              </a:rPr>
              <a:t>2</a:t>
            </a:r>
            <a:endParaRPr b="1">
              <a:latin typeface="Calibri"/>
              <a:ea typeface="Calibri"/>
              <a:cs typeface="Calibri"/>
              <a:sym typeface="Calibri"/>
            </a:endParaRPr>
          </a:p>
        </p:txBody>
      </p:sp>
      <p:pic>
        <p:nvPicPr>
          <p:cNvPr id="180" name="Google Shape;180;p20"/>
          <p:cNvPicPr preferRelativeResize="0"/>
          <p:nvPr/>
        </p:nvPicPr>
        <p:blipFill rotWithShape="1">
          <a:blip r:embed="rId3">
            <a:alphaModFix/>
          </a:blip>
          <a:srcRect b="2877" l="3190" r="2965" t="3995"/>
          <a:stretch/>
        </p:blipFill>
        <p:spPr>
          <a:xfrm>
            <a:off x="1196588" y="1258854"/>
            <a:ext cx="6750824" cy="350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1"/>
          <p:cNvPicPr preferRelativeResize="0"/>
          <p:nvPr/>
        </p:nvPicPr>
        <p:blipFill rotWithShape="1">
          <a:blip r:embed="rId3">
            <a:alphaModFix/>
          </a:blip>
          <a:srcRect b="0" l="1806" r="0" t="1768"/>
          <a:stretch/>
        </p:blipFill>
        <p:spPr>
          <a:xfrm>
            <a:off x="1042663" y="1438300"/>
            <a:ext cx="7058675" cy="3226600"/>
          </a:xfrm>
          <a:prstGeom prst="rect">
            <a:avLst/>
          </a:prstGeom>
          <a:noFill/>
          <a:ln>
            <a:noFill/>
          </a:ln>
        </p:spPr>
      </p:pic>
      <p:sp>
        <p:nvSpPr>
          <p:cNvPr id="186" name="Google Shape;186;p21"/>
          <p:cNvSpPr txBox="1"/>
          <p:nvPr>
            <p:ph type="title"/>
          </p:nvPr>
        </p:nvSpPr>
        <p:spPr>
          <a:xfrm>
            <a:off x="132300" y="1517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Kelompok Masyarakat Tertentu</a:t>
            </a:r>
            <a:endParaRPr/>
          </a:p>
        </p:txBody>
      </p:sp>
      <p:sp>
        <p:nvSpPr>
          <p:cNvPr id="187" name="Google Shape;187;p21"/>
          <p:cNvSpPr txBox="1"/>
          <p:nvPr/>
        </p:nvSpPr>
        <p:spPr>
          <a:xfrm>
            <a:off x="171100" y="654950"/>
            <a:ext cx="69489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Berdasarkan </a:t>
            </a:r>
            <a:r>
              <a:rPr b="1" lang="en">
                <a:latin typeface="Calibri"/>
                <a:ea typeface="Calibri"/>
                <a:cs typeface="Calibri"/>
                <a:sym typeface="Calibri"/>
              </a:rPr>
              <a:t>Peraturan Walikota Surabaya Nomor 59 Tahun 2020 Pasal</a:t>
            </a:r>
            <a:r>
              <a:rPr lang="en">
                <a:latin typeface="Calibri"/>
                <a:ea typeface="Calibri"/>
                <a:cs typeface="Calibri"/>
                <a:sym typeface="Calibri"/>
              </a:rPr>
              <a:t> </a:t>
            </a:r>
            <a:r>
              <a:rPr b="1" lang="en">
                <a:latin typeface="Calibri"/>
                <a:ea typeface="Calibri"/>
                <a:cs typeface="Calibri"/>
                <a:sym typeface="Calibri"/>
              </a:rPr>
              <a:t>2</a:t>
            </a:r>
            <a:endParaRPr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